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9756775" cx="12993675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99">
          <p15:clr>
            <a:srgbClr val="A4A3A4"/>
          </p15:clr>
        </p15:guide>
        <p15:guide id="2" pos="781">
          <p15:clr>
            <a:srgbClr val="A4A3A4"/>
          </p15:clr>
        </p15:guide>
        <p15:guide id="3" orient="horz" pos="22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99" orient="horz"/>
        <p:guide pos="781"/>
        <p:guide pos="225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4775" y="1143000"/>
            <a:ext cx="41084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49b898150_0_0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49b89815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3" name="Google Shape;93;g2549b89815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385552256_0_45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385552256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McGrane, C and McCourt, M (2020) Mathematical Tasks: The bridge between teaching and learning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we make this more explicit on the proforma?</a:t>
            </a:r>
            <a:endParaRPr/>
          </a:p>
        </p:txBody>
      </p:sp>
      <p:sp>
        <p:nvSpPr>
          <p:cNvPr id="153" name="Google Shape;153;g25385552256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385552256_0_12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5385552256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pairs read through the resource and pick three questions you like. Think of a lesson you have taught. Be asked the three questions you have selected.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 on </a:t>
            </a:r>
            <a:r>
              <a:rPr lang="en-US"/>
              <a:t>whether</a:t>
            </a:r>
            <a:r>
              <a:rPr lang="en-US"/>
              <a:t> it helped you develop your </a:t>
            </a:r>
            <a:r>
              <a:rPr lang="en-US"/>
              <a:t>thinking</a:t>
            </a:r>
            <a:r>
              <a:rPr lang="en-US"/>
              <a:t> about your teaching</a:t>
            </a:r>
            <a:endParaRPr/>
          </a:p>
        </p:txBody>
      </p:sp>
      <p:sp>
        <p:nvSpPr>
          <p:cNvPr id="161" name="Google Shape;161;g25385552256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385552256_0_19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385552256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5385552256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385552256_0_25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385552256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5385552256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385552256_0_38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5385552256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5385552256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6b49ba72d_0_93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6b49ba72d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76b49ba72d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6b49ba72d_0_0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6b49ba72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76b49ba72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2d37d04bf_0_0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52d37d04b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52d37d04b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6b49ba72d_0_5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6b49ba72d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76b49ba72d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6b49ba72d_0_50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6b49ba72d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76b49ba72d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2ad51ed95_0_0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2ad51ed9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HG to share reflections from </a:t>
            </a:r>
            <a:r>
              <a:rPr lang="en-US"/>
              <a:t>school</a:t>
            </a:r>
            <a:r>
              <a:rPr lang="en-US"/>
              <a:t> visits: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Behaviour is more challenging generally. Routines and use of policy is key. This should inform host teacher choice (avoid those 'rogue, lone wolf' host teachers)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Subject knowledge continues to be variable - explicit instruction on teaching approaches PRIOR to lesson (- Jo Morgan)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Professionalism - issues such leaving school during the day. Also schools have different standards (no ties for examples). We cover general but please be really explicit in your setting.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Pre-prepared resources, department ppts. Fab. What questions do we need to ask/explicit about tweaks?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Intervention by host teachers - in some places the balance isn't right. Hosts can deal with behaviour as a scaffold for example. Trainee can be in charge of behaviour. Separate the skill, perhaps do behaviour but not the lesson.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Pupils' writing, is this an issue everywhere?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Tell me the issues you are facing schools because we can use that lens in our September provision</a:t>
            </a:r>
            <a:endParaRPr/>
          </a:p>
        </p:txBody>
      </p:sp>
      <p:sp>
        <p:nvSpPr>
          <p:cNvPr id="126" name="Google Shape;126;gc2ad51ed9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7c1997778_0_6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7c1997778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37c1997778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385552256_0_0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538555225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538555225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4517ef11b_0_2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e4517ef11b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e4517ef11b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649685" y="4298133"/>
            <a:ext cx="11694300" cy="14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mbria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mark 1">
  <p:cSld name="Watermark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49685" y="3386245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sz="7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649288" y="4681538"/>
            <a:ext cx="6789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1">
  <p:cSld name="Simple 1">
    <p:bg>
      <p:bgPr>
        <a:noFill/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0" y="-700"/>
            <a:ext cx="13008050" cy="155425"/>
          </a:xfrm>
          <a:custGeom>
            <a:rect b="b" l="l" r="r" t="t"/>
            <a:pathLst>
              <a:path extrusionOk="0" h="6217" w="520322">
                <a:moveTo>
                  <a:pt x="0" y="1"/>
                </a:moveTo>
                <a:lnTo>
                  <a:pt x="0" y="6216"/>
                </a:lnTo>
                <a:lnTo>
                  <a:pt x="520321" y="6216"/>
                </a:lnTo>
                <a:lnTo>
                  <a:pt x="520321" y="1"/>
                </a:lnTo>
                <a:close/>
              </a:path>
            </a:pathLst>
          </a:custGeom>
          <a:solidFill>
            <a:srgbClr val="0062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/>
          <p:nvPr>
            <p:ph type="title"/>
          </p:nvPr>
        </p:nvSpPr>
        <p:spPr>
          <a:xfrm>
            <a:off x="649685" y="3386245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sz="7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649288" y="4681538"/>
            <a:ext cx="6789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2">
  <p:cSld name="Simple 2">
    <p:bg>
      <p:bgPr>
        <a:noFill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0" y="-700"/>
            <a:ext cx="13008050" cy="155425"/>
          </a:xfrm>
          <a:custGeom>
            <a:rect b="b" l="l" r="r" t="t"/>
            <a:pathLst>
              <a:path extrusionOk="0" h="6217" w="520322">
                <a:moveTo>
                  <a:pt x="0" y="1"/>
                </a:moveTo>
                <a:lnTo>
                  <a:pt x="0" y="6216"/>
                </a:lnTo>
                <a:lnTo>
                  <a:pt x="520321" y="6216"/>
                </a:lnTo>
                <a:lnTo>
                  <a:pt x="520321" y="1"/>
                </a:lnTo>
                <a:close/>
              </a:path>
            </a:pathLst>
          </a:custGeom>
          <a:solidFill>
            <a:srgbClr val="0062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>
            <p:ph idx="2" type="pic"/>
          </p:nvPr>
        </p:nvSpPr>
        <p:spPr>
          <a:xfrm>
            <a:off x="8064501" y="2632075"/>
            <a:ext cx="4345200" cy="62850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3"/>
          <p:cNvSpPr txBox="1"/>
          <p:nvPr>
            <p:ph type="ctrTitle"/>
          </p:nvPr>
        </p:nvSpPr>
        <p:spPr>
          <a:xfrm>
            <a:off x="974527" y="2653779"/>
            <a:ext cx="69447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974527" y="3729462"/>
            <a:ext cx="6944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lvl="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5303B"/>
              </a:buClr>
              <a:buSzPts val="4000"/>
              <a:buFont typeface="Arial"/>
              <a:buNone/>
              <a:defRPr sz="4000">
                <a:solidFill>
                  <a:srgbClr val="25303B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3" type="body"/>
          </p:nvPr>
        </p:nvSpPr>
        <p:spPr>
          <a:xfrm>
            <a:off x="974725" y="4523700"/>
            <a:ext cx="69447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None/>
              <a:defRPr sz="3200" cap="none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indent="-4318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4" type="body"/>
          </p:nvPr>
        </p:nvSpPr>
        <p:spPr>
          <a:xfrm>
            <a:off x="974725" y="5213666"/>
            <a:ext cx="69447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39116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2560"/>
              <a:buFont typeface="Noto Sans Symbols"/>
              <a:buChar char="▪"/>
              <a:defRPr sz="3200" cap="none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watermark 1">
  <p:cSld name="Charcoal watermark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649685" y="3386245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Cambria"/>
              <a:buNone/>
              <a:defRPr sz="7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649288" y="4681538"/>
            <a:ext cx="6789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watermark 2">
  <p:cSld name="Charcoal watermark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>
            <p:ph idx="2" type="pic"/>
          </p:nvPr>
        </p:nvSpPr>
        <p:spPr>
          <a:xfrm>
            <a:off x="8064501" y="2632075"/>
            <a:ext cx="4345200" cy="6285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type="ctrTitle"/>
          </p:nvPr>
        </p:nvSpPr>
        <p:spPr>
          <a:xfrm>
            <a:off x="974527" y="2653779"/>
            <a:ext cx="69447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974527" y="3729462"/>
            <a:ext cx="6944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lvl="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3" type="body"/>
          </p:nvPr>
        </p:nvSpPr>
        <p:spPr>
          <a:xfrm>
            <a:off x="974725" y="4523700"/>
            <a:ext cx="69447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cap="none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indent="-4318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4" type="body"/>
          </p:nvPr>
        </p:nvSpPr>
        <p:spPr>
          <a:xfrm>
            <a:off x="974725" y="5213666"/>
            <a:ext cx="69447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39116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Noto Sans Symbols"/>
              <a:buChar char="▪"/>
              <a:defRPr sz="3200" cap="none">
                <a:solidFill>
                  <a:srgbClr val="FFFFFF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–"/>
              <a:defRPr sz="2800">
                <a:solidFill>
                  <a:srgbClr val="FFFFFF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logo 1">
  <p:cSld name="Charcoal log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649685" y="3386245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Cambria"/>
              <a:buNone/>
              <a:defRPr sz="7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649288" y="4681538"/>
            <a:ext cx="6789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logo 2">
  <p:cSld name="Charcoal log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>
            <p:ph idx="2" type="pic"/>
          </p:nvPr>
        </p:nvSpPr>
        <p:spPr>
          <a:xfrm>
            <a:off x="8064501" y="2632075"/>
            <a:ext cx="4345200" cy="6285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7"/>
          <p:cNvSpPr txBox="1"/>
          <p:nvPr>
            <p:ph type="ctrTitle"/>
          </p:nvPr>
        </p:nvSpPr>
        <p:spPr>
          <a:xfrm>
            <a:off x="974527" y="2653779"/>
            <a:ext cx="69447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subTitle"/>
          </p:nvPr>
        </p:nvSpPr>
        <p:spPr>
          <a:xfrm>
            <a:off x="974527" y="3729462"/>
            <a:ext cx="6944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lvl="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3" type="body"/>
          </p:nvPr>
        </p:nvSpPr>
        <p:spPr>
          <a:xfrm>
            <a:off x="974725" y="4523700"/>
            <a:ext cx="69447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cap="none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indent="-4318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4" type="body"/>
          </p:nvPr>
        </p:nvSpPr>
        <p:spPr>
          <a:xfrm>
            <a:off x="974725" y="5213666"/>
            <a:ext cx="69447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39116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Noto Sans Symbols"/>
              <a:buChar char="▪"/>
              <a:defRPr sz="3200" cap="none">
                <a:solidFill>
                  <a:srgbClr val="FFFFFF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–"/>
              <a:defRPr sz="2800">
                <a:solidFill>
                  <a:srgbClr val="FFFFFF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Simple 1">
  <p:cSld name="Charcoal Simpl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49685" y="3386245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Cambria"/>
              <a:buNone/>
              <a:defRPr sz="7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49288" y="4681538"/>
            <a:ext cx="6789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Simple 2">
  <p:cSld name="Charcoal Simpl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>
            <p:ph idx="2" type="pic"/>
          </p:nvPr>
        </p:nvSpPr>
        <p:spPr>
          <a:xfrm>
            <a:off x="8064501" y="2632075"/>
            <a:ext cx="4345200" cy="62850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9"/>
          <p:cNvSpPr txBox="1"/>
          <p:nvPr>
            <p:ph type="ctrTitle"/>
          </p:nvPr>
        </p:nvSpPr>
        <p:spPr>
          <a:xfrm>
            <a:off x="974527" y="2653779"/>
            <a:ext cx="69447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subTitle"/>
          </p:nvPr>
        </p:nvSpPr>
        <p:spPr>
          <a:xfrm>
            <a:off x="974527" y="3729462"/>
            <a:ext cx="6944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lvl="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3" type="body"/>
          </p:nvPr>
        </p:nvSpPr>
        <p:spPr>
          <a:xfrm>
            <a:off x="974725" y="4523700"/>
            <a:ext cx="69447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cap="none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indent="-4318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4" type="body"/>
          </p:nvPr>
        </p:nvSpPr>
        <p:spPr>
          <a:xfrm>
            <a:off x="974725" y="5213666"/>
            <a:ext cx="69447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39116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Noto Sans Symbols"/>
              <a:buChar char="▪"/>
              <a:defRPr sz="3200" cap="none">
                <a:solidFill>
                  <a:srgbClr val="FFFFFF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–"/>
              <a:defRPr sz="2800">
                <a:solidFill>
                  <a:srgbClr val="FFFFFF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mark and logo 1">
  <p:cSld name="Watermark and log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49685" y="3386245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sz="7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49288" y="4681538"/>
            <a:ext cx="6789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2">
  <p:cSld name="Log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>
            <p:ph idx="2" type="pic"/>
          </p:nvPr>
        </p:nvSpPr>
        <p:spPr>
          <a:xfrm>
            <a:off x="8064501" y="2632075"/>
            <a:ext cx="4345200" cy="62850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4"/>
          <p:cNvSpPr txBox="1"/>
          <p:nvPr>
            <p:ph type="ctrTitle"/>
          </p:nvPr>
        </p:nvSpPr>
        <p:spPr>
          <a:xfrm>
            <a:off x="974527" y="2653779"/>
            <a:ext cx="69447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974527" y="3729462"/>
            <a:ext cx="6944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lvl="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5303B"/>
              </a:buClr>
              <a:buSzPts val="4000"/>
              <a:buFont typeface="Arial"/>
              <a:buNone/>
              <a:defRPr sz="4000">
                <a:solidFill>
                  <a:srgbClr val="25303B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3" type="body"/>
          </p:nvPr>
        </p:nvSpPr>
        <p:spPr>
          <a:xfrm>
            <a:off x="974725" y="4523700"/>
            <a:ext cx="69447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None/>
              <a:defRPr sz="3200" cap="none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indent="-4318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4" type="body"/>
          </p:nvPr>
        </p:nvSpPr>
        <p:spPr>
          <a:xfrm>
            <a:off x="974725" y="5213666"/>
            <a:ext cx="69447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39116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2560"/>
              <a:buFont typeface="Noto Sans Symbols"/>
              <a:buChar char="▪"/>
              <a:defRPr sz="3200" cap="none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1">
  <p:cSld name="Log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49685" y="3386245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sz="7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49288" y="4681538"/>
            <a:ext cx="6789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mark and logo 2">
  <p:cSld name="Watermark and log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ctrTitle"/>
          </p:nvPr>
        </p:nvSpPr>
        <p:spPr>
          <a:xfrm>
            <a:off x="974527" y="2653779"/>
            <a:ext cx="69447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974527" y="3729462"/>
            <a:ext cx="6944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lvl="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5303B"/>
              </a:buClr>
              <a:buSzPts val="4000"/>
              <a:buFont typeface="Arial"/>
              <a:buNone/>
              <a:defRPr sz="4000">
                <a:solidFill>
                  <a:srgbClr val="25303B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974725" y="4523700"/>
            <a:ext cx="69447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None/>
              <a:defRPr sz="3200" cap="none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indent="-4318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974725" y="5213666"/>
            <a:ext cx="69447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39116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2560"/>
              <a:buFont typeface="Noto Sans Symbols"/>
              <a:buChar char="▪"/>
              <a:defRPr sz="3200" cap="none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/>
          <p:nvPr>
            <p:ph idx="4" type="pic"/>
          </p:nvPr>
        </p:nvSpPr>
        <p:spPr>
          <a:xfrm>
            <a:off x="8064501" y="2632075"/>
            <a:ext cx="4345200" cy="628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mark 2">
  <p:cSld name="Watermark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>
            <p:ph idx="2" type="pic"/>
          </p:nvPr>
        </p:nvSpPr>
        <p:spPr>
          <a:xfrm>
            <a:off x="8064501" y="2632075"/>
            <a:ext cx="4345200" cy="6285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7"/>
          <p:cNvSpPr txBox="1"/>
          <p:nvPr>
            <p:ph type="ctrTitle"/>
          </p:nvPr>
        </p:nvSpPr>
        <p:spPr>
          <a:xfrm>
            <a:off x="974527" y="2653779"/>
            <a:ext cx="69447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974527" y="3729462"/>
            <a:ext cx="6944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lvl="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5303B"/>
              </a:buClr>
              <a:buSzPts val="4000"/>
              <a:buFont typeface="Arial"/>
              <a:buNone/>
              <a:defRPr sz="4000">
                <a:solidFill>
                  <a:srgbClr val="25303B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3" type="body"/>
          </p:nvPr>
        </p:nvSpPr>
        <p:spPr>
          <a:xfrm>
            <a:off x="974725" y="4523700"/>
            <a:ext cx="69447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None/>
              <a:defRPr sz="3200" cap="none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indent="-4318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4" type="body"/>
          </p:nvPr>
        </p:nvSpPr>
        <p:spPr>
          <a:xfrm>
            <a:off x="974725" y="5213666"/>
            <a:ext cx="69447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39116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2560"/>
              <a:buFont typeface="Noto Sans Symbols"/>
              <a:buChar char="▪"/>
              <a:defRPr sz="3200" cap="none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watermark and logo 1">
  <p:cSld name="Charcoal watermark and log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649685" y="3386245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Cambria"/>
              <a:buNone/>
              <a:defRPr sz="7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649288" y="4681538"/>
            <a:ext cx="6789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watermark and logo 2">
  <p:cSld name="Charcoal watermark and log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ctrTitle"/>
          </p:nvPr>
        </p:nvSpPr>
        <p:spPr>
          <a:xfrm>
            <a:off x="974527" y="2653779"/>
            <a:ext cx="69447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974527" y="3729462"/>
            <a:ext cx="6944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lvl="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None/>
              <a:defRPr>
                <a:solidFill>
                  <a:srgbClr val="8A8C8F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None/>
              <a:defRPr>
                <a:solidFill>
                  <a:srgbClr val="8A8C8F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44" name="Google Shape;44;p9"/>
          <p:cNvSpPr/>
          <p:nvPr>
            <p:ph idx="2" type="pic"/>
          </p:nvPr>
        </p:nvSpPr>
        <p:spPr>
          <a:xfrm>
            <a:off x="8064501" y="2632075"/>
            <a:ext cx="4345200" cy="62850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9"/>
          <p:cNvSpPr txBox="1"/>
          <p:nvPr>
            <p:ph idx="3" type="body"/>
          </p:nvPr>
        </p:nvSpPr>
        <p:spPr>
          <a:xfrm>
            <a:off x="974725" y="4523700"/>
            <a:ext cx="69447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cap="none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2pPr>
            <a:lvl3pPr indent="-4318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4" type="body"/>
          </p:nvPr>
        </p:nvSpPr>
        <p:spPr>
          <a:xfrm>
            <a:off x="974725" y="5213666"/>
            <a:ext cx="69447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39116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Noto Sans Symbols"/>
              <a:buChar char="▪"/>
              <a:defRPr sz="3200" cap="none">
                <a:solidFill>
                  <a:srgbClr val="FFFFFF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–"/>
              <a:defRPr sz="2800">
                <a:solidFill>
                  <a:srgbClr val="FFFFFF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ize image">
  <p:cSld name="Full size imag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>
            <p:ph idx="2" type="pic"/>
          </p:nvPr>
        </p:nvSpPr>
        <p:spPr>
          <a:xfrm>
            <a:off x="0" y="0"/>
            <a:ext cx="12993600" cy="975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49685" y="3386245"/>
            <a:ext cx="116943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b="1" i="0" sz="7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49685" y="5057136"/>
            <a:ext cx="116943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25303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presentation/d/1tFFxk4RtIBHp-_KgiyJUHwxMhBlOuTAH3IYTTEOWh5E/edit#slide=id.g1dde13f5408_0_52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GWqTTVjfINlM8YB73jwFZjhPyeW1T9lq/edi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09875" y="3311875"/>
            <a:ext cx="12014400" cy="41949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Summer Mentor Meeting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Wednesday 28th June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221260" y="2294470"/>
            <a:ext cx="11694300" cy="18246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Mathematical tasks: The bridge between teaching and learning</a:t>
            </a:r>
            <a:endParaRPr sz="5500"/>
          </a:p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 b="35425" l="68156" r="13308" t="18158"/>
          <a:stretch/>
        </p:blipFill>
        <p:spPr>
          <a:xfrm>
            <a:off x="9257779" y="5612098"/>
            <a:ext cx="2736326" cy="38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594250" y="4355038"/>
            <a:ext cx="8278200" cy="4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Tasks act as a bridge between the mathematics and the pupils</a:t>
            </a:r>
            <a:r>
              <a:rPr lang="en-US" sz="2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. They serve as a basis for pupils to interact with mathematics in purposeful ways and, hopefully, to develop some level of understanding. </a:t>
            </a:r>
            <a:endParaRPr sz="22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This interaction takes the form of ‘activity’</a:t>
            </a:r>
            <a:r>
              <a:rPr lang="en-US" sz="2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. This activity is distinct from the task itself; rather, </a:t>
            </a:r>
            <a:r>
              <a:rPr b="1" lang="en-US" sz="2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it is the mathematical processes in which pupils engage while doing the task</a:t>
            </a:r>
            <a:r>
              <a:rPr lang="en-US" sz="2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This distinction is important because </a:t>
            </a:r>
            <a:r>
              <a:rPr lang="en-US" sz="2200" u="sng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pupils may work on a task without the desired level of mathematical activity</a:t>
            </a:r>
            <a:r>
              <a:rPr lang="en-US" sz="2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n-US" sz="2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When actions become devoid of meaning, there is unlikely to be learning</a:t>
            </a:r>
            <a:r>
              <a:rPr lang="en-US" sz="2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. Engagement is a poor proxy for learning. Chris McGrane, 2020</a:t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649697" y="2316695"/>
            <a:ext cx="11694300" cy="25326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4. Questions and prompts for mentors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4600">
              <a:highlight>
                <a:srgbClr val="9900FF"/>
              </a:highlight>
            </a:endParaRPr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649682" y="5523725"/>
            <a:ext cx="10935300" cy="28557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spAutoFit/>
          </a:bodyPr>
          <a:lstStyle/>
          <a:p>
            <a:pPr indent="-501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Char char="●"/>
            </a:pPr>
            <a:r>
              <a:rPr lang="en-US" sz="4300"/>
              <a:t>https://bbomathshub.org.uk/wp-content/uploads/2023/04/SECONDARY-mentoring-questions-and-observation-notes.pdf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649697" y="2316695"/>
            <a:ext cx="11694300" cy="1332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5. Next year’s cohort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4600">
              <a:highlight>
                <a:srgbClr val="9900FF"/>
              </a:highlight>
            </a:endParaRPr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1408700" y="4537775"/>
            <a:ext cx="10935300" cy="21168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sp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4300">
                <a:solidFill>
                  <a:schemeClr val="dk1"/>
                </a:solidFill>
              </a:rPr>
              <a:t>Currently 10 on the course :-)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4300"/>
              <a:t>No returners</a:t>
            </a:r>
            <a:endParaRPr sz="43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4300"/>
              <a:t>Range of mature/recent graduates/carers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649697" y="2316695"/>
            <a:ext cx="11694300" cy="25326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6. Course development - ITaP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4600">
              <a:highlight>
                <a:srgbClr val="9900FF"/>
              </a:highlight>
            </a:endParaRPr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649682" y="5523725"/>
            <a:ext cx="10935300" cy="8700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ITaP presentation</a:t>
            </a:r>
            <a:r>
              <a:rPr lang="en-US"/>
              <a:t>	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649697" y="2316695"/>
            <a:ext cx="11694300" cy="1332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7. Reading list development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4600">
              <a:highlight>
                <a:srgbClr val="9900FF"/>
              </a:highlight>
            </a:endParaRPr>
          </a:p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1239850" y="4250200"/>
            <a:ext cx="11524500" cy="45642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sp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Becoming more formalised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Reading list for mentors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To be used for meetings and review targets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Please contribute to this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Starting the course with a session on reading to inform teaching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873225" y="3873838"/>
            <a:ext cx="10894800" cy="20091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0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7400">
                <a:latin typeface="Calibri"/>
                <a:ea typeface="Calibri"/>
                <a:cs typeface="Calibri"/>
                <a:sym typeface="Calibri"/>
              </a:rPr>
              <a:t>. AOB</a:t>
            </a:r>
            <a:endParaRPr b="0"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49685" y="4298133"/>
            <a:ext cx="11694300" cy="28404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-787400" lvl="0" marL="457200" rtl="0" algn="l">
              <a:spcBef>
                <a:spcPts val="0"/>
              </a:spcBef>
              <a:spcAft>
                <a:spcPts val="0"/>
              </a:spcAft>
              <a:buSzPts val="8800"/>
              <a:buFont typeface="Calibri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Welcome, apologies and introductions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49685" y="870808"/>
            <a:ext cx="11694300" cy="14859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Checkpoint Task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/>
          </a:blip>
          <a:srcRect b="19097" l="26483" r="17229" t="23569"/>
          <a:stretch/>
        </p:blipFill>
        <p:spPr>
          <a:xfrm>
            <a:off x="522850" y="2637600"/>
            <a:ext cx="11740598" cy="672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49697" y="2538420"/>
            <a:ext cx="11694300" cy="25632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00">
                <a:latin typeface="Calibri"/>
                <a:ea typeface="Calibri"/>
                <a:cs typeface="Calibri"/>
                <a:sym typeface="Calibri"/>
              </a:rPr>
              <a:t>2. Review of the year</a:t>
            </a:r>
            <a:endParaRPr sz="8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649307" y="4681550"/>
            <a:ext cx="10874100" cy="25971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spAutoFit/>
          </a:bodyPr>
          <a:lstStyle/>
          <a:p>
            <a:pPr indent="-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000000"/>
                </a:solidFill>
              </a:rPr>
              <a:t>HG to review the outcomes for this year’s cohort</a:t>
            </a:r>
            <a:endParaRPr sz="3600">
              <a:solidFill>
                <a:srgbClr val="9900FF"/>
              </a:solidFill>
            </a:endParaRPr>
          </a:p>
          <a:p>
            <a:pPr indent="-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000000"/>
                </a:solidFill>
              </a:rPr>
              <a:t>HG to review mentoring - opportunity for practice exchange</a:t>
            </a:r>
            <a:endParaRPr sz="3600">
              <a:solidFill>
                <a:srgbClr val="000000"/>
              </a:solidFill>
            </a:endParaRPr>
          </a:p>
          <a:p>
            <a:pPr indent="-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000000"/>
                </a:solidFill>
              </a:rPr>
              <a:t>HG to review the year’s action plan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505875" y="2538425"/>
            <a:ext cx="12344100" cy="20091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latin typeface="Calibri"/>
                <a:ea typeface="Calibri"/>
                <a:cs typeface="Calibri"/>
                <a:sym typeface="Calibri"/>
              </a:rPr>
              <a:t>2. Review - Trainee Outcomes </a:t>
            </a:r>
            <a:endParaRPr b="0" sz="3600">
              <a:highlight>
                <a:schemeClr val="accent2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600"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649288" y="4681538"/>
            <a:ext cx="6789600" cy="34560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spAutoFit/>
          </a:bodyPr>
          <a:lstStyle/>
          <a:p>
            <a:pPr indent="-457200" lvl="7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○"/>
            </a:pPr>
            <a:r>
              <a:rPr lang="en-US" sz="3600">
                <a:solidFill>
                  <a:srgbClr val="000000"/>
                </a:solidFill>
              </a:rPr>
              <a:t>Recruited:  </a:t>
            </a:r>
            <a:r>
              <a:rPr lang="en-US" sz="3600">
                <a:solidFill>
                  <a:srgbClr val="000000"/>
                </a:solidFill>
                <a:highlight>
                  <a:schemeClr val="lt1"/>
                </a:highlight>
              </a:rPr>
              <a:t>8 (15 last year) </a:t>
            </a:r>
            <a:endParaRPr sz="36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457200" lvl="7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○"/>
            </a:pPr>
            <a:r>
              <a:rPr lang="en-US" sz="3600">
                <a:solidFill>
                  <a:srgbClr val="000000"/>
                </a:solidFill>
              </a:rPr>
              <a:t>Withdrew:  1 (1 last year)  </a:t>
            </a:r>
            <a:endParaRPr sz="3600">
              <a:solidFill>
                <a:srgbClr val="000000"/>
              </a:solidFill>
              <a:highlight>
                <a:schemeClr val="accent2"/>
              </a:highlight>
            </a:endParaRPr>
          </a:p>
          <a:p>
            <a:pPr indent="-457200" lvl="7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○"/>
            </a:pPr>
            <a:r>
              <a:rPr lang="en-US" sz="3600">
                <a:solidFill>
                  <a:srgbClr val="000000"/>
                </a:solidFill>
              </a:rPr>
              <a:t>QTS:  6  </a:t>
            </a:r>
            <a:endParaRPr sz="3600">
              <a:solidFill>
                <a:srgbClr val="000000"/>
              </a:solidFill>
            </a:endParaRPr>
          </a:p>
          <a:p>
            <a:pPr indent="-457200" lvl="7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○"/>
            </a:pPr>
            <a:r>
              <a:rPr lang="en-US" sz="3600">
                <a:solidFill>
                  <a:srgbClr val="000000"/>
                </a:solidFill>
              </a:rPr>
              <a:t>Fail: 1 </a:t>
            </a:r>
            <a:endParaRPr sz="3600">
              <a:solidFill>
                <a:srgbClr val="000000"/>
              </a:solidFill>
            </a:endParaRPr>
          </a:p>
          <a:p>
            <a:pPr indent="-457200" lvl="7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○"/>
            </a:pPr>
            <a:r>
              <a:rPr lang="en-US" sz="3600">
                <a:solidFill>
                  <a:srgbClr val="000000"/>
                </a:solidFill>
              </a:rPr>
              <a:t>First posts:  4 out of 6 - 2 coming to teaching later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649685" y="3386245"/>
            <a:ext cx="11694300" cy="1332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2. Review - Mentoring</a:t>
            </a:r>
            <a:r>
              <a:rPr lang="en-US"/>
              <a:t> </a:t>
            </a:r>
            <a:endParaRPr/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649288" y="4681538"/>
            <a:ext cx="6789600" cy="23940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has worked well?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needs development - from us, from you?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649685" y="3386245"/>
            <a:ext cx="11694300" cy="1332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2. Review - Action Plan </a:t>
            </a:r>
            <a:endParaRPr b="0" sz="4600">
              <a:highlight>
                <a:srgbClr val="9900FF"/>
              </a:highlight>
            </a:endParaRPr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649303" y="4681550"/>
            <a:ext cx="8319000" cy="15321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spAutoFit/>
          </a:bodyPr>
          <a:lstStyle/>
          <a:p>
            <a:pPr indent="-501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Char char="●"/>
            </a:pPr>
            <a:r>
              <a:rPr lang="en-US" sz="4300">
                <a:solidFill>
                  <a:schemeClr val="dk1"/>
                </a:solidFill>
              </a:rPr>
              <a:t>Please review the </a:t>
            </a:r>
            <a:r>
              <a:rPr lang="en-US" sz="4300" u="sng">
                <a:solidFill>
                  <a:schemeClr val="hlink"/>
                </a:solidFill>
                <a:hlinkClick r:id="rId3"/>
              </a:rPr>
              <a:t>blue section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649697" y="2316695"/>
            <a:ext cx="11694300" cy="25326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Refining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the lesson plan proforma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4600">
              <a:highlight>
                <a:srgbClr val="9900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649685" y="3386245"/>
            <a:ext cx="11694300" cy="1332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Task Vs Activity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649308" y="4681550"/>
            <a:ext cx="11510100" cy="33171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8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he 'same' written or designed </a:t>
            </a:r>
            <a:r>
              <a:rPr lang="en-US" sz="2800" u="sng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r>
              <a:rPr lang="en-US" sz="28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, used by different teachers in different classrooms, is not going to result in the 'same' </a:t>
            </a:r>
            <a:r>
              <a:rPr lang="en-US" sz="2800" u="sng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lang="en-US" sz="28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or the 'same' learning; </a:t>
            </a:r>
            <a:r>
              <a:rPr b="1" lang="en-US" sz="28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it is an illusion to think that a task engenders the same learning wherever and however it is used</a:t>
            </a:r>
            <a:r>
              <a:rPr lang="en-US" sz="28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Anne Watson, 2021</a:t>
            </a:r>
            <a:endParaRPr sz="2000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oy-powerpoint-standardscreen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